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4" r:id="rId7"/>
    <p:sldId id="266" r:id="rId8"/>
    <p:sldId id="265" r:id="rId9"/>
    <p:sldId id="267" r:id="rId10"/>
    <p:sldId id="268" r:id="rId11"/>
    <p:sldId id="262" r:id="rId12"/>
    <p:sldId id="270" r:id="rId13"/>
    <p:sldId id="263" r:id="rId14"/>
    <p:sldId id="269" r:id="rId15"/>
    <p:sldId id="271" r:id="rId16"/>
    <p:sldId id="273" r:id="rId17"/>
    <p:sldId id="272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DF44736E-515C-4186-99CA-BA3C8F516BAD}">
          <p14:sldIdLst>
            <p14:sldId id="256"/>
            <p14:sldId id="257"/>
            <p14:sldId id="258"/>
            <p14:sldId id="259"/>
            <p14:sldId id="260"/>
            <p14:sldId id="264"/>
            <p14:sldId id="266"/>
            <p14:sldId id="265"/>
            <p14:sldId id="267"/>
            <p14:sldId id="268"/>
            <p14:sldId id="262"/>
            <p14:sldId id="270"/>
            <p14:sldId id="263"/>
            <p14:sldId id="269"/>
            <p14:sldId id="271"/>
            <p14:sldId id="273"/>
            <p14:sldId id="272"/>
            <p14:sldId id="27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D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8" autoAdjust="0"/>
    <p:restoredTop sz="86534" autoAdjust="0"/>
  </p:normalViewPr>
  <p:slideViewPr>
    <p:cSldViewPr snapToGrid="0">
      <p:cViewPr varScale="1">
        <p:scale>
          <a:sx n="79" d="100"/>
          <a:sy n="79" d="100"/>
        </p:scale>
        <p:origin x="10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1837A-1555-416C-A34A-F160B92CDBF3}" type="datetimeFigureOut">
              <a:rPr lang="pl-PL" smtClean="0"/>
              <a:t>2017-06-06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0C5D4-0300-4C19-A883-EE15D48B27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208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C5D4-0300-4C19-A883-EE15D48B2720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47210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C5D4-0300-4C19-A883-EE15D48B2720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3433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C5D4-0300-4C19-A883-EE15D48B2720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50264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C5D4-0300-4C19-A883-EE15D48B2720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61156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EED22-05B8-4DCD-8680-1C7DD73853A3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4BECA-A919-4212-AB3B-4125E4AB051F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A8D1C-F785-4A6D-868E-9B1B98525EAB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C0F53-C100-4BEB-8AFB-482D7408D9DF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8F15-F278-4B3C-8819-061677E4B518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510B1-D774-42E2-B12D-C0E612F7FA42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0C5B9-1F26-4DE5-911B-718B80D52C25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BB6C-F7BA-409B-BD4A-D272AEF12877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814AA-A21C-4525-8B4A-8ACCE1B9831E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5B31-1F2C-47F9-ADE7-B21BAB08ABA7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CB49-F3A7-48BC-8BD6-441F234DB9CF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ADCE7-ABD6-4A3D-AE0D-BCD60C9095FA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BE61A-A3B7-42C0-8EC9-0F25279556E3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AA999-DAD1-4C0A-A364-DDAF82E60E86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3857-0C28-407B-B06B-9F8F1D6564E5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00EAB-CEDB-4E78-ACF2-71BF0BE0ED35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9B513-5188-4023-AB7B-28AD70E73CC4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60C9001-5FF2-4971-961C-0E7B0B673846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6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0E687DE-3779-458D-80DA-2D53F7332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192" y="-98367"/>
            <a:ext cx="8825658" cy="3329581"/>
          </a:xfrm>
        </p:spPr>
        <p:txBody>
          <a:bodyPr/>
          <a:lstStyle/>
          <a:p>
            <a:pPr algn="ctr"/>
            <a:r>
              <a:rPr lang="pl-PL" sz="4400" b="1" dirty="0"/>
              <a:t>Opracowanie i implementacja algorytmu sterowania ramieniem robota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D1F6F7E5-A122-442E-9EB0-8985F24A3F76}"/>
              </a:ext>
            </a:extLst>
          </p:cNvPr>
          <p:cNvSpPr txBox="1"/>
          <p:nvPr/>
        </p:nvSpPr>
        <p:spPr>
          <a:xfrm>
            <a:off x="3865420" y="3823855"/>
            <a:ext cx="5137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>
                <a:solidFill>
                  <a:srgbClr val="ACD433"/>
                </a:solidFill>
              </a:rPr>
              <a:t>Autor: </a:t>
            </a:r>
            <a:r>
              <a:rPr lang="pl-PL" sz="2000" b="1" dirty="0" err="1">
                <a:solidFill>
                  <a:srgbClr val="ACD433"/>
                </a:solidFill>
              </a:rPr>
              <a:t>Gącik</a:t>
            </a:r>
            <a:r>
              <a:rPr lang="pl-PL" sz="2000" b="1" dirty="0">
                <a:solidFill>
                  <a:srgbClr val="ACD433"/>
                </a:solidFill>
              </a:rPr>
              <a:t> Jakub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43B0FA68-0653-4A49-8082-21DA0D4E7657}"/>
              </a:ext>
            </a:extLst>
          </p:cNvPr>
          <p:cNvSpPr txBox="1"/>
          <p:nvPr/>
        </p:nvSpPr>
        <p:spPr>
          <a:xfrm>
            <a:off x="591592" y="5206538"/>
            <a:ext cx="6547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>
                <a:solidFill>
                  <a:srgbClr val="ACD433"/>
                </a:solidFill>
              </a:rPr>
              <a:t>Promotor: dr Grzegorz </a:t>
            </a:r>
            <a:r>
              <a:rPr lang="pl-PL" sz="2000" b="1" dirty="0" err="1">
                <a:solidFill>
                  <a:srgbClr val="ACD433"/>
                </a:solidFill>
              </a:rPr>
              <a:t>Zuzel</a:t>
            </a:r>
            <a:br>
              <a:rPr lang="pl-PL" sz="2000" b="1" dirty="0">
                <a:solidFill>
                  <a:srgbClr val="ACD433"/>
                </a:solidFill>
              </a:rPr>
            </a:br>
            <a:r>
              <a:rPr lang="pl-PL" sz="2000" b="1" dirty="0">
                <a:solidFill>
                  <a:srgbClr val="ACD433"/>
                </a:solidFill>
              </a:rPr>
              <a:t>	z Zakładu Doświadczalnej Fizyki Komputerowej</a:t>
            </a:r>
          </a:p>
        </p:txBody>
      </p:sp>
    </p:spTree>
    <p:extLst>
      <p:ext uri="{BB962C8B-B14F-4D97-AF65-F5344CB8AC3E}">
        <p14:creationId xmlns:p14="http://schemas.microsoft.com/office/powerpoint/2010/main" val="2613236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48E90A0-7C0A-4D3A-8530-57B0D3F5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WYBÓR TECHNOLOGII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72D234A-8784-4D98-9C40-0DEB7275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0B5EB67-2426-4ABB-A666-840B44560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7" b="93401" l="6965" r="95274">
                        <a14:foregroundMark x1="33831" y1="12183" x2="50000" y2="5922"/>
                        <a14:foregroundMark x1="50000" y1="5922" x2="60448" y2="10491"/>
                        <a14:foregroundMark x1="60448" y1="10491" x2="60448" y2="10660"/>
                        <a14:foregroundMark x1="59453" y1="8122" x2="50249" y2="1861"/>
                        <a14:foregroundMark x1="50249" y1="1861" x2="45274" y2="1015"/>
                        <a14:foregroundMark x1="89303" y1="59560" x2="88308" y2="77834"/>
                        <a14:foregroundMark x1="88308" y1="77834" x2="82338" y2="85618"/>
                        <a14:foregroundMark x1="82338" y1="85618" x2="70896" y2="90525"/>
                        <a14:foregroundMark x1="70896" y1="90525" x2="43035" y2="93232"/>
                        <a14:foregroundMark x1="43035" y1="93232" x2="29104" y2="92386"/>
                        <a14:foregroundMark x1="29104" y1="92386" x2="17413" y2="86633"/>
                        <a14:foregroundMark x1="17413" y1="86633" x2="10448" y2="78849"/>
                        <a14:foregroundMark x1="10448" y1="78849" x2="20896" y2="70728"/>
                        <a14:foregroundMark x1="74129" y1="78849" x2="79851" y2="76142"/>
                        <a14:foregroundMark x1="94527" y1="65144" x2="95522" y2="68697"/>
                        <a14:foregroundMark x1="86816" y1="69374" x2="74378" y2="71404"/>
                        <a14:foregroundMark x1="74378" y1="71404" x2="63184" y2="68866"/>
                        <a14:foregroundMark x1="82090" y1="68528" x2="71144" y2="67343"/>
                        <a14:foregroundMark x1="60199" y1="96277" x2="34328" y2="93401"/>
                        <a14:foregroundMark x1="34328" y1="93401" x2="6965" y2="766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75336" y="1282676"/>
            <a:ext cx="3923660" cy="5768364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B7814C0-B664-46F9-AF82-D0D266053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10" b="90991" l="7727" r="90000">
                        <a14:foregroundMark x1="55000" y1="91441" x2="48182" y2="87387"/>
                        <a14:foregroundMark x1="16818" y1="42342" x2="7727" y2="45946"/>
                        <a14:foregroundMark x1="38182" y1="10360" x2="47727" y2="108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3619" y="1933696"/>
            <a:ext cx="2630057" cy="2653967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C3AEF742-7B2A-4A81-86A2-FAA4380EEF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111" y="4416727"/>
            <a:ext cx="5675016" cy="177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14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2B5D64-8E76-4A52-AB53-866BF4CE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52" y="458257"/>
            <a:ext cx="9404723" cy="1400530"/>
          </a:xfrm>
        </p:spPr>
        <p:txBody>
          <a:bodyPr/>
          <a:lstStyle/>
          <a:p>
            <a:r>
              <a:rPr lang="pl-PL" sz="4000" dirty="0"/>
              <a:t>REALIZACJA – PROBLEMY I SPOSOBY 									ICH ROZWIĄZANIA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CD0DCE0-8DBD-4F1D-9884-4BB012AC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B86A294E-1719-4E04-A71E-7C8AAD7E7EF1}"/>
              </a:ext>
            </a:extLst>
          </p:cNvPr>
          <p:cNvSpPr txBox="1">
            <a:spLocks/>
          </p:cNvSpPr>
          <p:nvPr/>
        </p:nvSpPr>
        <p:spPr>
          <a:xfrm>
            <a:off x="251410" y="2923284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000" b="1" dirty="0"/>
              <a:t>Odporność na przeciążenia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6F5D4381-0D98-4D30-81EF-24141B4D2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3" y="4995414"/>
            <a:ext cx="5047842" cy="1522118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D046A3CD-A48F-474E-949D-92F197620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920" y="1543827"/>
            <a:ext cx="7746488" cy="366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85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2B5D64-8E76-4A52-AB53-866BF4CE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52" y="458257"/>
            <a:ext cx="9404723" cy="1400530"/>
          </a:xfrm>
        </p:spPr>
        <p:txBody>
          <a:bodyPr/>
          <a:lstStyle/>
          <a:p>
            <a:r>
              <a:rPr lang="pl-PL" sz="4000" dirty="0"/>
              <a:t>REALIZACJA – PROBLEMY I SPOSOBY 									ICH ROZWIĄZANIA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CD0DCE0-8DBD-4F1D-9884-4BB012AC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B86A294E-1719-4E04-A71E-7C8AAD7E7EF1}"/>
              </a:ext>
            </a:extLst>
          </p:cNvPr>
          <p:cNvSpPr txBox="1">
            <a:spLocks/>
          </p:cNvSpPr>
          <p:nvPr/>
        </p:nvSpPr>
        <p:spPr>
          <a:xfrm>
            <a:off x="251410" y="2923284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000" b="1" dirty="0"/>
              <a:t>Odporność na przeciążenia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6F5D4381-0D98-4D30-81EF-24141B4D2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3" y="4995414"/>
            <a:ext cx="5047842" cy="1522118"/>
          </a:xfrm>
          <a:prstGeom prst="rect">
            <a:avLst/>
          </a:prstGeom>
        </p:spPr>
      </p:pic>
      <p:pic>
        <p:nvPicPr>
          <p:cNvPr id="13" name="Obraz 1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6DFA0F10-5AD2-4F58-B30B-EE50B4548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813" y="1858787"/>
            <a:ext cx="7409123" cy="342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8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211B9F09-8DDA-453F-8A32-76ACE51B9B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20"/>
          <a:stretch/>
        </p:blipFill>
        <p:spPr>
          <a:xfrm>
            <a:off x="4435812" y="1858787"/>
            <a:ext cx="7409124" cy="3403567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762B5D64-8E76-4A52-AB53-866BF4CE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52" y="458257"/>
            <a:ext cx="9404723" cy="1400530"/>
          </a:xfrm>
        </p:spPr>
        <p:txBody>
          <a:bodyPr/>
          <a:lstStyle/>
          <a:p>
            <a:r>
              <a:rPr lang="pl-PL" sz="4000" dirty="0"/>
              <a:t>REALIZACJA – PROBLEMY I SPOSOBY 									ICH ROZWIĄZANIA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CD0DCE0-8DBD-4F1D-9884-4BB012AC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B86A294E-1719-4E04-A71E-7C8AAD7E7EF1}"/>
              </a:ext>
            </a:extLst>
          </p:cNvPr>
          <p:cNvSpPr txBox="1">
            <a:spLocks/>
          </p:cNvSpPr>
          <p:nvPr/>
        </p:nvSpPr>
        <p:spPr>
          <a:xfrm>
            <a:off x="251410" y="2923284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000" b="1" dirty="0"/>
              <a:t>Odporność na przeciążenia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6F5D4381-0D98-4D30-81EF-24141B4D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43" y="4995414"/>
            <a:ext cx="5047842" cy="1522118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F478DB4D-C431-4503-AC0E-7F9876E67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22" y="1545067"/>
            <a:ext cx="4281738" cy="579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2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2B5D64-8E76-4A52-AB53-866BF4CE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52" y="458257"/>
            <a:ext cx="9404723" cy="1400530"/>
          </a:xfrm>
        </p:spPr>
        <p:txBody>
          <a:bodyPr/>
          <a:lstStyle/>
          <a:p>
            <a:r>
              <a:rPr lang="pl-PL" sz="4000" dirty="0"/>
              <a:t>REALIZACJA – PROBLEMY I SPOSOBY 									ICH ROZWIĄZANIA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CD0DCE0-8DBD-4F1D-9884-4BB012AC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B86A294E-1719-4E04-A71E-7C8AAD7E7EF1}"/>
              </a:ext>
            </a:extLst>
          </p:cNvPr>
          <p:cNvSpPr txBox="1">
            <a:spLocks/>
          </p:cNvSpPr>
          <p:nvPr/>
        </p:nvSpPr>
        <p:spPr>
          <a:xfrm>
            <a:off x="251410" y="2923284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2000" b="1" dirty="0"/>
              <a:t>Odporność na przeciążenia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6F5D4381-0D98-4D30-81EF-24141B4D2F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502"/>
          <a:stretch/>
        </p:blipFill>
        <p:spPr>
          <a:xfrm>
            <a:off x="368143" y="4995414"/>
            <a:ext cx="2750977" cy="1522118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BBB5889-2F2A-42BC-9696-10BFB2D7E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71" t="46667" r="42414" b="43259"/>
          <a:stretch/>
        </p:blipFill>
        <p:spPr>
          <a:xfrm>
            <a:off x="3119120" y="5202645"/>
            <a:ext cx="3770634" cy="1314887"/>
          </a:xfrm>
          <a:prstGeom prst="rect">
            <a:avLst/>
          </a:prstGeom>
        </p:spPr>
      </p:pic>
      <p:pic>
        <p:nvPicPr>
          <p:cNvPr id="10" name="Obraz 9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012B5F44-2C91-41F2-893E-C83C1C40F3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68"/>
          <a:stretch/>
        </p:blipFill>
        <p:spPr>
          <a:xfrm>
            <a:off x="4435812" y="1858787"/>
            <a:ext cx="7409124" cy="339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51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AA8A122-E911-4F1C-86E0-78DC8AA66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9" name="Obraz 8" descr="Obraz zawierający tekst&#10;&#10;Opis wygenerowany przy wysokim poziomie pewności">
            <a:extLst>
              <a:ext uri="{FF2B5EF4-FFF2-40B4-BE49-F238E27FC236}">
                <a16:creationId xmlns:a16="http://schemas.microsoft.com/office/drawing/2014/main" id="{0637EDA1-DA06-454A-BBE2-8DE348E57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142" y="115024"/>
            <a:ext cx="5893577" cy="649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89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AA8A122-E911-4F1C-86E0-78DC8AA66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F84CE943-E274-46C7-B751-80DE31A3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52" y="458257"/>
            <a:ext cx="9404723" cy="1400530"/>
          </a:xfrm>
        </p:spPr>
        <p:txBody>
          <a:bodyPr/>
          <a:lstStyle/>
          <a:p>
            <a:r>
              <a:rPr lang="pl-PL" sz="4000" dirty="0"/>
              <a:t>REALIZACJA – PROBLEMY I SPOSOBY 									ICH ROZWIĄZANIA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821A2B4-BFC1-40C8-9E92-0C970EECC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31" y="4034898"/>
            <a:ext cx="6638609" cy="2070614"/>
          </a:xfrm>
          <a:prstGeom prst="rect">
            <a:avLst/>
          </a:prstGeom>
        </p:spPr>
      </p:pic>
      <p:pic>
        <p:nvPicPr>
          <p:cNvPr id="7" name="Obraz 6" descr="Obraz zawierający obiekt, rzecz&#10;&#10;Opis wygenerowany przy bardzo wysokim poziomie pewności">
            <a:extLst>
              <a:ext uri="{FF2B5EF4-FFF2-40B4-BE49-F238E27FC236}">
                <a16:creationId xmlns:a16="http://schemas.microsoft.com/office/drawing/2014/main" id="{49CAF77D-4625-4760-AA92-77C39127D00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62646" y="2453762"/>
            <a:ext cx="27432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04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CD33401-F65B-4C62-9D1E-43916F1CB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HARMONOGRAM PRAC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96B21F1-CD2E-43EC-8899-F10FE656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A505C08D-944D-4CAB-9DEA-77186790E997}"/>
              </a:ext>
            </a:extLst>
          </p:cNvPr>
          <p:cNvSpPr txBox="1">
            <a:spLocks/>
          </p:cNvSpPr>
          <p:nvPr/>
        </p:nvSpPr>
        <p:spPr>
          <a:xfrm>
            <a:off x="646110" y="2242724"/>
            <a:ext cx="9404723" cy="2601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Zbudowanie układu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Implementacja programów na </a:t>
            </a:r>
            <a:r>
              <a:rPr lang="pl-PL" sz="2800" dirty="0" err="1"/>
              <a:t>Arduino</a:t>
            </a:r>
            <a:r>
              <a:rPr lang="pl-PL" sz="2800" dirty="0"/>
              <a:t> i PC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Praca pisemna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Poprawki pracy pisemnej (do 10-ego czerwca)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Oddanie pracy 	(do 20 czerwca)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Zdać egzaminy w sesji 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Obrona ! ! !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EBCE85A-CC99-4F6F-9318-CB2153A3C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22" b="98828" l="894" r="96157">
                        <a14:foregroundMark x1="10009" y1="67656" x2="6613" y2="67656"/>
                        <a14:foregroundMark x1="4915" y1="70469" x2="1072" y2="70469"/>
                        <a14:foregroundMark x1="21626" y1="85234" x2="26631" y2="92109"/>
                        <a14:foregroundMark x1="26631" y1="92109" x2="24576" y2="98828"/>
                        <a14:foregroundMark x1="24576" y1="98828" x2="24397" y2="98984"/>
                        <a14:foregroundMark x1="84897" y1="12344" x2="90885" y2="7656"/>
                        <a14:foregroundMark x1="90885" y1="7656" x2="91600" y2="6406"/>
                        <a14:foregroundMark x1="95353" y1="3672" x2="96157" y2="24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2202" y="1853248"/>
            <a:ext cx="680328" cy="77821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EFC0873-2D2C-4509-A853-8D8679A9A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22" b="98828" l="894" r="96157">
                        <a14:foregroundMark x1="10009" y1="67656" x2="6613" y2="67656"/>
                        <a14:foregroundMark x1="4915" y1="70469" x2="1072" y2="70469"/>
                        <a14:foregroundMark x1="21626" y1="85234" x2="26631" y2="92109"/>
                        <a14:foregroundMark x1="26631" y1="92109" x2="24576" y2="98828"/>
                        <a14:foregroundMark x1="24576" y1="98828" x2="24397" y2="98984"/>
                        <a14:foregroundMark x1="84897" y1="12344" x2="90885" y2="7656"/>
                        <a14:foregroundMark x1="90885" y1="7656" x2="91600" y2="6406"/>
                        <a14:foregroundMark x1="95353" y1="3672" x2="96157" y2="24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09479" y="2414210"/>
            <a:ext cx="680328" cy="77821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52CD004F-289B-4F25-B2F9-74808B496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22" b="98828" l="894" r="96157">
                        <a14:foregroundMark x1="10009" y1="67656" x2="6613" y2="67656"/>
                        <a14:foregroundMark x1="4915" y1="70469" x2="1072" y2="70469"/>
                        <a14:foregroundMark x1="21626" y1="85234" x2="26631" y2="92109"/>
                        <a14:foregroundMark x1="26631" y1="92109" x2="24576" y2="98828"/>
                        <a14:foregroundMark x1="24576" y1="98828" x2="24397" y2="98984"/>
                        <a14:foregroundMark x1="84897" y1="12344" x2="90885" y2="7656"/>
                        <a14:foregroundMark x1="90885" y1="7656" x2="91600" y2="6406"/>
                        <a14:foregroundMark x1="95353" y1="3672" x2="96157" y2="24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8143" y="2803316"/>
            <a:ext cx="680328" cy="77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71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F289F8-45FD-4671-B25B-56FBEB9A6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418" y="679572"/>
            <a:ext cx="9404723" cy="1400530"/>
          </a:xfrm>
        </p:spPr>
        <p:txBody>
          <a:bodyPr/>
          <a:lstStyle/>
          <a:p>
            <a:r>
              <a:rPr lang="pl-PL" sz="6000" dirty="0"/>
              <a:t>DZIĘKUJĘ ZA UWAGĘ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94FF663-3A7E-43F0-8867-54FED1A9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04E0C1FE-E608-49F7-8AFB-D537CFBF7557}"/>
              </a:ext>
            </a:extLst>
          </p:cNvPr>
          <p:cNvSpPr/>
          <p:nvPr/>
        </p:nvSpPr>
        <p:spPr>
          <a:xfrm>
            <a:off x="4024782" y="1063416"/>
            <a:ext cx="3150221" cy="644791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l-PL" sz="41300" b="1" cap="none" spc="0" dirty="0">
                <a:ln/>
                <a:solidFill>
                  <a:schemeClr val="accent3"/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76654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2286992-2D6A-4B86-B8B6-5762E6E71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PLAN PREZENTACJI: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21341B3-2C03-4877-A0A0-06870412A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AB309DFC-A50C-457E-BEA1-5BE0AA3568BD}"/>
              </a:ext>
            </a:extLst>
          </p:cNvPr>
          <p:cNvSpPr txBox="1">
            <a:spLocks/>
          </p:cNvSpPr>
          <p:nvPr/>
        </p:nvSpPr>
        <p:spPr>
          <a:xfrm>
            <a:off x="646110" y="2242725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Dlaczego taki temat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Założenia projektu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Wybór technologii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Realizacja – problemy i sposoby ich rozwiązania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Harmonogram prac</a:t>
            </a:r>
          </a:p>
        </p:txBody>
      </p:sp>
    </p:spTree>
    <p:extLst>
      <p:ext uri="{BB962C8B-B14F-4D97-AF65-F5344CB8AC3E}">
        <p14:creationId xmlns:p14="http://schemas.microsoft.com/office/powerpoint/2010/main" val="2183693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90F553E-1E55-4CFE-A032-731F92E8B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DLACZEGO TAKI TEMAT ?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86A58B3-629B-413E-A58B-63C9827D8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Serce 4">
            <a:extLst>
              <a:ext uri="{FF2B5EF4-FFF2-40B4-BE49-F238E27FC236}">
                <a16:creationId xmlns:a16="http://schemas.microsoft.com/office/drawing/2014/main" id="{9E69ECC7-041E-4433-B85A-461B23848A97}"/>
              </a:ext>
            </a:extLst>
          </p:cNvPr>
          <p:cNvSpPr/>
          <p:nvPr/>
        </p:nvSpPr>
        <p:spPr>
          <a:xfrm>
            <a:off x="6296139" y="2004876"/>
            <a:ext cx="3375498" cy="2947480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20AE98EE-2329-4878-98ED-8985F3799DAF}"/>
              </a:ext>
            </a:extLst>
          </p:cNvPr>
          <p:cNvSpPr/>
          <p:nvPr/>
        </p:nvSpPr>
        <p:spPr>
          <a:xfrm>
            <a:off x="6973381" y="2735487"/>
            <a:ext cx="202101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DIY</a:t>
            </a:r>
          </a:p>
        </p:txBody>
      </p:sp>
      <p:pic>
        <p:nvPicPr>
          <p:cNvPr id="7" name="Obraz 6" descr="Obraz zawierający wewnątrz, osoba, mężczyzna, ściana&#10;&#10;Opis wygenerowany przy bardzo wysokim poziomie pewności">
            <a:extLst>
              <a:ext uri="{FF2B5EF4-FFF2-40B4-BE49-F238E27FC236}">
                <a16:creationId xmlns:a16="http://schemas.microsoft.com/office/drawing/2014/main" id="{327AF4BE-4115-4474-B8FF-C4D36E5BED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7" r="17620" b="-3"/>
          <a:stretch/>
        </p:blipFill>
        <p:spPr>
          <a:xfrm>
            <a:off x="2835311" y="1160912"/>
            <a:ext cx="2812415" cy="2498599"/>
          </a:xfrm>
          <a:custGeom>
            <a:avLst/>
            <a:gdLst>
              <a:gd name="connsiteX0" fmla="*/ 398252 w 3030396"/>
              <a:gd name="connsiteY0" fmla="*/ 0 h 2618834"/>
              <a:gd name="connsiteX1" fmla="*/ 1887012 w 3030396"/>
              <a:gd name="connsiteY1" fmla="*/ 0 h 2618834"/>
              <a:gd name="connsiteX2" fmla="*/ 1887012 w 3030396"/>
              <a:gd name="connsiteY2" fmla="*/ 1 h 2618834"/>
              <a:gd name="connsiteX3" fmla="*/ 3030396 w 3030396"/>
              <a:gd name="connsiteY3" fmla="*/ 1 h 2618834"/>
              <a:gd name="connsiteX4" fmla="*/ 2639222 w 3030396"/>
              <a:gd name="connsiteY4" fmla="*/ 2618834 h 2618834"/>
              <a:gd name="connsiteX5" fmla="*/ 0 w 3030396"/>
              <a:gd name="connsiteY5" fmla="*/ 2618834 h 261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0396" h="2618834">
                <a:moveTo>
                  <a:pt x="398252" y="0"/>
                </a:moveTo>
                <a:lnTo>
                  <a:pt x="1887012" y="0"/>
                </a:lnTo>
                <a:lnTo>
                  <a:pt x="1887012" y="1"/>
                </a:lnTo>
                <a:lnTo>
                  <a:pt x="3030396" y="1"/>
                </a:lnTo>
                <a:lnTo>
                  <a:pt x="2639222" y="2618834"/>
                </a:lnTo>
                <a:lnTo>
                  <a:pt x="0" y="2618834"/>
                </a:lnTo>
                <a:close/>
              </a:path>
            </a:pathLst>
          </a:custGeom>
        </p:spPr>
      </p:pic>
      <p:pic>
        <p:nvPicPr>
          <p:cNvPr id="8" name="Obraz 7" descr="Obraz zawierający rzecz, niebo, tort&#10;&#10;Opis wygenerowany przy bardzo wysokim poziomie pewności">
            <a:extLst>
              <a:ext uri="{FF2B5EF4-FFF2-40B4-BE49-F238E27FC236}">
                <a16:creationId xmlns:a16="http://schemas.microsoft.com/office/drawing/2014/main" id="{5B3E6D38-8DC7-4B4E-9B44-94BE3DCE79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" r="1497" b="2"/>
          <a:stretch/>
        </p:blipFill>
        <p:spPr>
          <a:xfrm>
            <a:off x="412499" y="1152983"/>
            <a:ext cx="2819580" cy="2498599"/>
          </a:xfrm>
          <a:custGeom>
            <a:avLst/>
            <a:gdLst>
              <a:gd name="connsiteX0" fmla="*/ 389438 w 3038117"/>
              <a:gd name="connsiteY0" fmla="*/ 0 h 2618834"/>
              <a:gd name="connsiteX1" fmla="*/ 3038117 w 3038117"/>
              <a:gd name="connsiteY1" fmla="*/ 0 h 2618834"/>
              <a:gd name="connsiteX2" fmla="*/ 2639865 w 3038117"/>
              <a:gd name="connsiteY2" fmla="*/ 2618834 h 2618834"/>
              <a:gd name="connsiteX3" fmla="*/ 0 w 3038117"/>
              <a:gd name="connsiteY3" fmla="*/ 2618834 h 261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8117" h="2618834">
                <a:moveTo>
                  <a:pt x="389438" y="0"/>
                </a:moveTo>
                <a:lnTo>
                  <a:pt x="3038117" y="0"/>
                </a:lnTo>
                <a:lnTo>
                  <a:pt x="2639865" y="2618834"/>
                </a:lnTo>
                <a:lnTo>
                  <a:pt x="0" y="2618834"/>
                </a:lnTo>
                <a:close/>
              </a:path>
            </a:pathLst>
          </a:custGeom>
        </p:spPr>
      </p:pic>
      <p:pic>
        <p:nvPicPr>
          <p:cNvPr id="9" name="Obraz 8" descr="Obraz zawierający samolot, transport&#10;&#10;Opis wygenerowany przy wysokim poziomie pewności">
            <a:extLst>
              <a:ext uri="{FF2B5EF4-FFF2-40B4-BE49-F238E27FC236}">
                <a16:creationId xmlns:a16="http://schemas.microsoft.com/office/drawing/2014/main" id="{F601BC46-6291-47F4-9C18-812D128E96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6" r="15515" b="1"/>
          <a:stretch/>
        </p:blipFill>
        <p:spPr>
          <a:xfrm>
            <a:off x="0" y="3416056"/>
            <a:ext cx="5338935" cy="3441944"/>
          </a:xfrm>
          <a:custGeom>
            <a:avLst/>
            <a:gdLst>
              <a:gd name="connsiteX0" fmla="*/ 440944 w 5717617"/>
              <a:gd name="connsiteY0" fmla="*/ 0 h 4239166"/>
              <a:gd name="connsiteX1" fmla="*/ 5717617 w 5717617"/>
              <a:gd name="connsiteY1" fmla="*/ 0 h 4239166"/>
              <a:gd name="connsiteX2" fmla="*/ 5084413 w 5717617"/>
              <a:gd name="connsiteY2" fmla="*/ 4239166 h 4239166"/>
              <a:gd name="connsiteX3" fmla="*/ 0 w 5717617"/>
              <a:gd name="connsiteY3" fmla="*/ 4239166 h 4239166"/>
              <a:gd name="connsiteX4" fmla="*/ 0 w 5717617"/>
              <a:gd name="connsiteY4" fmla="*/ 2965186 h 423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7617" h="4239166">
                <a:moveTo>
                  <a:pt x="440944" y="0"/>
                </a:moveTo>
                <a:lnTo>
                  <a:pt x="5717617" y="0"/>
                </a:lnTo>
                <a:lnTo>
                  <a:pt x="5084413" y="4239166"/>
                </a:lnTo>
                <a:lnTo>
                  <a:pt x="0" y="4239166"/>
                </a:lnTo>
                <a:lnTo>
                  <a:pt x="0" y="296518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2162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D69C885-69E6-4C21-AA61-15CD66A13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ZAŁOŻENIA PROJEKTU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376A783-C366-45D3-95B6-40406193D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E3B4BD3F-E4E4-4330-AA59-DA736AFA16B6}"/>
              </a:ext>
            </a:extLst>
          </p:cNvPr>
          <p:cNvSpPr txBox="1">
            <a:spLocks/>
          </p:cNvSpPr>
          <p:nvPr/>
        </p:nvSpPr>
        <p:spPr>
          <a:xfrm>
            <a:off x="646110" y="2242724"/>
            <a:ext cx="9404723" cy="2601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Uniwersalność i płynność w sterowaniu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u="sng" dirty="0"/>
              <a:t>Odporność na przeciążenia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Wybór ogólnodostępnych i prostych podzespołów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Skończyć w terminie !</a:t>
            </a:r>
          </a:p>
        </p:txBody>
      </p:sp>
    </p:spTree>
    <p:extLst>
      <p:ext uri="{BB962C8B-B14F-4D97-AF65-F5344CB8AC3E}">
        <p14:creationId xmlns:p14="http://schemas.microsoft.com/office/powerpoint/2010/main" val="3156270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48E90A0-7C0A-4D3A-8530-57B0D3F5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WYBÓR TECHNOLOGII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72D234A-8784-4D98-9C40-0DEB7275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Obraz 7" descr="Obraz zawierający rzecz&#10;&#10;Opis wygenerowany przy bardzo wysokim poziomie pewności">
            <a:extLst>
              <a:ext uri="{FF2B5EF4-FFF2-40B4-BE49-F238E27FC236}">
                <a16:creationId xmlns:a16="http://schemas.microsoft.com/office/drawing/2014/main" id="{D6F06960-FF92-4F5E-9FD5-F3B915872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9167">
                        <a14:foregroundMark x1="21500" y1="73167" x2="29833" y2="74833"/>
                        <a14:foregroundMark x1="29833" y1="74833" x2="29833" y2="73500"/>
                        <a14:foregroundMark x1="99167" y1="12000" x2="86167" y2="23333"/>
                        <a14:foregroundMark x1="86167" y1="23333" x2="86000" y2="23333"/>
                        <a14:foregroundMark x1="48167" y1="30667" x2="45833" y2="38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7000" y="679572"/>
            <a:ext cx="5715000" cy="5715000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C3AEF742-7B2A-4A81-86A2-FAA4380EE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4416727"/>
            <a:ext cx="5675016" cy="1770065"/>
          </a:xfrm>
          <a:prstGeom prst="rect">
            <a:avLst/>
          </a:prstGeom>
        </p:spPr>
      </p:pic>
      <p:pic>
        <p:nvPicPr>
          <p:cNvPr id="12" name="Obraz 11" descr="Obraz zawierający obiekt, rzecz&#10;&#10;Opis wygenerowany przy bardzo wysokim poziomie pewności">
            <a:extLst>
              <a:ext uri="{FF2B5EF4-FFF2-40B4-BE49-F238E27FC236}">
                <a16:creationId xmlns:a16="http://schemas.microsoft.com/office/drawing/2014/main" id="{9615BD0F-C8A7-46C5-A59F-9639DAE0422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59686" y="1651122"/>
            <a:ext cx="27432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19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48E90A0-7C0A-4D3A-8530-57B0D3F5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WYBÓR TECHNOLOGII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72D234A-8784-4D98-9C40-0DEB7275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pic>
        <p:nvPicPr>
          <p:cNvPr id="12" name="Obraz 11" descr="Obraz zawierający obiekt, rzecz&#10;&#10;Opis wygenerowany przy bardzo wysokim poziomie pewności">
            <a:extLst>
              <a:ext uri="{FF2B5EF4-FFF2-40B4-BE49-F238E27FC236}">
                <a16:creationId xmlns:a16="http://schemas.microsoft.com/office/drawing/2014/main" id="{9615BD0F-C8A7-46C5-A59F-9639DAE0422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59686" y="1651122"/>
            <a:ext cx="2743200" cy="1885950"/>
          </a:xfrm>
          <a:prstGeom prst="rect">
            <a:avLst/>
          </a:prstGeom>
        </p:spPr>
      </p:pic>
      <p:pic>
        <p:nvPicPr>
          <p:cNvPr id="7" name="Obraz 6" descr="Obraz zawierający sprzęt elektroniczny, obwód&#10;&#10;Opis wygenerowany przy bardzo wysokim poziomie pewności">
            <a:extLst>
              <a:ext uri="{FF2B5EF4-FFF2-40B4-BE49-F238E27FC236}">
                <a16:creationId xmlns:a16="http://schemas.microsoft.com/office/drawing/2014/main" id="{FA0167AE-10AC-4007-BE33-4E49E5FAC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88" b="89864" l="4400" r="94700">
                        <a14:foregroundMark x1="12000" y1="8772" x2="13100" y2="75049"/>
                        <a14:foregroundMark x1="13100" y1="75049" x2="19400" y2="84016"/>
                        <a14:foregroundMark x1="19400" y1="84016" x2="38000" y2="81871"/>
                        <a14:foregroundMark x1="38000" y1="81871" x2="74200" y2="83626"/>
                        <a14:foregroundMark x1="74200" y1="83626" x2="92000" y2="82066"/>
                        <a14:foregroundMark x1="92000" y1="82066" x2="93700" y2="20858"/>
                        <a14:foregroundMark x1="93700" y1="20858" x2="91400" y2="5458"/>
                        <a14:foregroundMark x1="91400" y1="5458" x2="12400" y2="7212"/>
                        <a14:foregroundMark x1="74600" y1="24366" x2="52300" y2="24951"/>
                        <a14:foregroundMark x1="63600" y1="19883" x2="35700" y2="16764"/>
                        <a14:foregroundMark x1="35700" y1="16764" x2="27200" y2="13255"/>
                        <a14:foregroundMark x1="31600" y1="4678" x2="31600" y2="4678"/>
                        <a14:foregroundMark x1="30200" y1="4678" x2="32000" y2="5653"/>
                        <a14:foregroundMark x1="82200" y1="65497" x2="54900" y2="66667"/>
                        <a14:foregroundMark x1="54900" y1="66667" x2="54900" y2="66667"/>
                        <a14:foregroundMark x1="48100" y1="86550" x2="40800" y2="86550"/>
                        <a14:foregroundMark x1="11800" y1="31384" x2="4400" y2="30994"/>
                        <a14:foregroundMark x1="85400" y1="63743" x2="84300" y2="76608"/>
                        <a14:foregroundMark x1="94600" y1="33138" x2="94700" y2="78752"/>
                        <a14:foregroundMark x1="23600" y1="79142" x2="32400" y2="79727"/>
                        <a14:foregroundMark x1="32400" y1="79727" x2="41200" y2="79337"/>
                        <a14:foregroundMark x1="41200" y1="79337" x2="57200" y2="81092"/>
                        <a14:foregroundMark x1="57200" y1="81092" x2="64000" y2="74269"/>
                        <a14:foregroundMark x1="64000" y1="74269" x2="66000" y2="684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44" y="4087996"/>
            <a:ext cx="4645884" cy="2383338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A5E29226-F5FB-4C58-AC23-7EA64836751A}"/>
              </a:ext>
            </a:extLst>
          </p:cNvPr>
          <p:cNvSpPr txBox="1">
            <a:spLocks/>
          </p:cNvSpPr>
          <p:nvPr/>
        </p:nvSpPr>
        <p:spPr>
          <a:xfrm>
            <a:off x="5038928" y="4272447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l-PL" sz="3600" dirty="0"/>
              <a:t>= </a:t>
            </a:r>
            <a:r>
              <a:rPr lang="pl-PL" sz="3600" dirty="0" err="1"/>
              <a:t>Differential</a:t>
            </a:r>
            <a:r>
              <a:rPr lang="pl-PL" sz="3600" dirty="0"/>
              <a:t> </a:t>
            </a:r>
            <a:r>
              <a:rPr lang="pl-PL" sz="3600" dirty="0" err="1"/>
              <a:t>Measurment</a:t>
            </a: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4228890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48E90A0-7C0A-4D3A-8530-57B0D3F5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WYBÓR TECHNOLOGII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72D234A-8784-4D98-9C40-0DEB7275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Obraz 7" descr="Obraz zawierający rzecz&#10;&#10;Opis wygenerowany przy bardzo wysokim poziomie pewności">
            <a:extLst>
              <a:ext uri="{FF2B5EF4-FFF2-40B4-BE49-F238E27FC236}">
                <a16:creationId xmlns:a16="http://schemas.microsoft.com/office/drawing/2014/main" id="{D6F06960-FF92-4F5E-9FD5-F3B915872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9167">
                        <a14:foregroundMark x1="21500" y1="73167" x2="29833" y2="74833"/>
                        <a14:foregroundMark x1="29833" y1="74833" x2="29833" y2="73500"/>
                        <a14:foregroundMark x1="99167" y1="12000" x2="86167" y2="23333"/>
                        <a14:foregroundMark x1="86167" y1="23333" x2="86000" y2="23333"/>
                        <a14:foregroundMark x1="48167" y1="30667" x2="45833" y2="38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7000" y="679572"/>
            <a:ext cx="5715000" cy="5715000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C3AEF742-7B2A-4A81-86A2-FAA4380EE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4416727"/>
            <a:ext cx="5675016" cy="1770065"/>
          </a:xfrm>
          <a:prstGeom prst="rect">
            <a:avLst/>
          </a:prstGeom>
        </p:spPr>
      </p:pic>
      <p:pic>
        <p:nvPicPr>
          <p:cNvPr id="12" name="Obraz 11" descr="Obraz zawierający obiekt, rzecz&#10;&#10;Opis wygenerowany przy bardzo wysokim poziomie pewności">
            <a:extLst>
              <a:ext uri="{FF2B5EF4-FFF2-40B4-BE49-F238E27FC236}">
                <a16:creationId xmlns:a16="http://schemas.microsoft.com/office/drawing/2014/main" id="{9615BD0F-C8A7-46C5-A59F-9639DAE0422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59686" y="1651122"/>
            <a:ext cx="27432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44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48E90A0-7C0A-4D3A-8530-57B0D3F5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WYBÓR TECHNOLOGII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72D234A-8784-4D98-9C40-0DEB7275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Obraz 7" descr="Obraz zawierający rzecz&#10;&#10;Opis wygenerowany przy bardzo wysokim poziomie pewności">
            <a:extLst>
              <a:ext uri="{FF2B5EF4-FFF2-40B4-BE49-F238E27FC236}">
                <a16:creationId xmlns:a16="http://schemas.microsoft.com/office/drawing/2014/main" id="{D6F06960-FF92-4F5E-9FD5-F3B915872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9167">
                        <a14:foregroundMark x1="21500" y1="73167" x2="29833" y2="74833"/>
                        <a14:foregroundMark x1="29833" y1="74833" x2="29833" y2="73500"/>
                        <a14:foregroundMark x1="99167" y1="12000" x2="86167" y2="23333"/>
                        <a14:foregroundMark x1="86167" y1="23333" x2="86000" y2="23333"/>
                        <a14:foregroundMark x1="48167" y1="30667" x2="45833" y2="38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7000" y="679572"/>
            <a:ext cx="5715000" cy="57150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00FE1301-EC59-4713-88CB-31D14D019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39" y="1366734"/>
            <a:ext cx="5789276" cy="3048101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DCDA9FF2-77E9-42D7-AE03-A23263C3F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225" y="4905041"/>
            <a:ext cx="4027146" cy="131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59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48E90A0-7C0A-4D3A-8530-57B0D3F5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WYBÓR TECHNOLOGII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72D234A-8784-4D98-9C40-0DEB7275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Obraz 7" descr="Obraz zawierający rzecz&#10;&#10;Opis wygenerowany przy bardzo wysokim poziomie pewności">
            <a:extLst>
              <a:ext uri="{FF2B5EF4-FFF2-40B4-BE49-F238E27FC236}">
                <a16:creationId xmlns:a16="http://schemas.microsoft.com/office/drawing/2014/main" id="{D6F06960-FF92-4F5E-9FD5-F3B915872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9167">
                        <a14:foregroundMark x1="21500" y1="73167" x2="29833" y2="74833"/>
                        <a14:foregroundMark x1="29833" y1="74833" x2="29833" y2="73500"/>
                        <a14:foregroundMark x1="99167" y1="12000" x2="86167" y2="23333"/>
                        <a14:foregroundMark x1="86167" y1="23333" x2="86000" y2="23333"/>
                        <a14:foregroundMark x1="48167" y1="30667" x2="45833" y2="38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7000" y="679572"/>
            <a:ext cx="5715000" cy="5715000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C3AEF742-7B2A-4A81-86A2-FAA4380EE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4416727"/>
            <a:ext cx="5675016" cy="1770065"/>
          </a:xfrm>
          <a:prstGeom prst="rect">
            <a:avLst/>
          </a:prstGeom>
        </p:spPr>
      </p:pic>
      <p:pic>
        <p:nvPicPr>
          <p:cNvPr id="12" name="Obraz 11" descr="Obraz zawierający obiekt, rzecz&#10;&#10;Opis wygenerowany przy bardzo wysokim poziomie pewności">
            <a:extLst>
              <a:ext uri="{FF2B5EF4-FFF2-40B4-BE49-F238E27FC236}">
                <a16:creationId xmlns:a16="http://schemas.microsoft.com/office/drawing/2014/main" id="{9615BD0F-C8A7-46C5-A59F-9639DAE0422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59686" y="1651122"/>
            <a:ext cx="27432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06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61</TotalTime>
  <Words>159</Words>
  <Application>Microsoft Office PowerPoint</Application>
  <PresentationFormat>Panoramiczny</PresentationFormat>
  <Paragraphs>63</Paragraphs>
  <Slides>18</Slides>
  <Notes>4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Wingdings 3</vt:lpstr>
      <vt:lpstr>Jon</vt:lpstr>
      <vt:lpstr>Opracowanie i implementacja algorytmu sterowania ramieniem robota</vt:lpstr>
      <vt:lpstr>PLAN PREZENTACJI:</vt:lpstr>
      <vt:lpstr>DLACZEGO TAKI TEMAT ?</vt:lpstr>
      <vt:lpstr>ZAŁOŻENIA PROJEKTU</vt:lpstr>
      <vt:lpstr>WYBÓR TECHNOLOGII</vt:lpstr>
      <vt:lpstr>WYBÓR TECHNOLOGII</vt:lpstr>
      <vt:lpstr>WYBÓR TECHNOLOGII</vt:lpstr>
      <vt:lpstr>WYBÓR TECHNOLOGII</vt:lpstr>
      <vt:lpstr>WYBÓR TECHNOLOGII</vt:lpstr>
      <vt:lpstr>WYBÓR TECHNOLOGII</vt:lpstr>
      <vt:lpstr>REALIZACJA – PROBLEMY I SPOSOBY          ICH ROZWIĄZANIA</vt:lpstr>
      <vt:lpstr>REALIZACJA – PROBLEMY I SPOSOBY          ICH ROZWIĄZANIA</vt:lpstr>
      <vt:lpstr>REALIZACJA – PROBLEMY I SPOSOBY          ICH ROZWIĄZANIA</vt:lpstr>
      <vt:lpstr>REALIZACJA – PROBLEMY I SPOSOBY          ICH ROZWIĄZANIA</vt:lpstr>
      <vt:lpstr>Prezentacja programu PowerPoint</vt:lpstr>
      <vt:lpstr>REALIZACJA – PROBLEMY I SPOSOBY          ICH ROZWIĄZANIA</vt:lpstr>
      <vt:lpstr>HARMONOGRAM PRAC</vt:lpstr>
      <vt:lpstr>DZIĘKUJĘ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Opracowanie i implementacja algorytmu sterowania ramieniem robota</dc:title>
  <dc:creator>Kuba Gacik</dc:creator>
  <cp:lastModifiedBy>Kuba Gacik</cp:lastModifiedBy>
  <cp:revision>7</cp:revision>
  <dcterms:created xsi:type="dcterms:W3CDTF">2017-06-06T18:31:52Z</dcterms:created>
  <dcterms:modified xsi:type="dcterms:W3CDTF">2017-06-06T19:33:41Z</dcterms:modified>
</cp:coreProperties>
</file>